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Average"/>
      <p:regular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gmlqodWhvDgsmsE2hggYAcmt30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Average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6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7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7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7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p7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p7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p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p7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p7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15ee82d7b54_0_454"/>
          <p:cNvGrpSpPr/>
          <p:nvPr/>
        </p:nvGrpSpPr>
        <p:grpSpPr>
          <a:xfrm>
            <a:off x="5800234" y="3807170"/>
            <a:ext cx="591423" cy="140843"/>
            <a:chOff x="4137525" y="2915950"/>
            <a:chExt cx="869100" cy="207000"/>
          </a:xfrm>
        </p:grpSpPr>
        <p:sp>
          <p:nvSpPr>
            <p:cNvPr id="11" name="Google Shape;11;g15ee82d7b54_0_454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g15ee82d7b54_0_454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g15ee82d7b54_0_454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g15ee82d7b54_0_454"/>
          <p:cNvSpPr txBox="1"/>
          <p:nvPr>
            <p:ph type="ctrTitle"/>
          </p:nvPr>
        </p:nvSpPr>
        <p:spPr>
          <a:xfrm>
            <a:off x="895010" y="1321067"/>
            <a:ext cx="10401900" cy="2306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5" name="Google Shape;15;g15ee82d7b54_0_454"/>
          <p:cNvSpPr txBox="1"/>
          <p:nvPr>
            <p:ph idx="1" type="subTitle"/>
          </p:nvPr>
        </p:nvSpPr>
        <p:spPr>
          <a:xfrm>
            <a:off x="895000" y="4233168"/>
            <a:ext cx="104019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g15ee82d7b54_0_454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5ee82d7b54_0_47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3" name="Google Shape;63;g15ee82d7b54_0_47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4" name="Google Shape;64;g15ee82d7b54_0_477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ee82d7b54_0_481"/>
          <p:cNvSpPr txBox="1"/>
          <p:nvPr>
            <p:ph type="title"/>
          </p:nvPr>
        </p:nvSpPr>
        <p:spPr>
          <a:xfrm>
            <a:off x="653667" y="701800"/>
            <a:ext cx="8302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g15ee82d7b54_0_481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ee82d7b54_0_48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g15ee82d7b54_0_484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g15ee82d7b54_0_484"/>
          <p:cNvSpPr txBox="1"/>
          <p:nvPr>
            <p:ph type="title"/>
          </p:nvPr>
        </p:nvSpPr>
        <p:spPr>
          <a:xfrm>
            <a:off x="354000" y="1441867"/>
            <a:ext cx="5393700" cy="22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72" name="Google Shape;72;g15ee82d7b54_0_484"/>
          <p:cNvSpPr txBox="1"/>
          <p:nvPr>
            <p:ph idx="1" type="subTitle"/>
          </p:nvPr>
        </p:nvSpPr>
        <p:spPr>
          <a:xfrm>
            <a:off x="354000" y="3793601"/>
            <a:ext cx="53937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" name="Google Shape;73;g15ee82d7b54_0_484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g15ee82d7b54_0_484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5ee82d7b54_0_491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77" name="Google Shape;77;g15ee82d7b54_0_491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ee82d7b54_0_494"/>
          <p:cNvSpPr txBox="1"/>
          <p:nvPr>
            <p:ph hasCustomPrompt="1" type="title"/>
          </p:nvPr>
        </p:nvSpPr>
        <p:spPr>
          <a:xfrm>
            <a:off x="415600" y="1673700"/>
            <a:ext cx="11360700" cy="25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" name="Google Shape;80;g15ee82d7b54_0_494"/>
          <p:cNvSpPr txBox="1"/>
          <p:nvPr>
            <p:ph idx="1" type="body"/>
          </p:nvPr>
        </p:nvSpPr>
        <p:spPr>
          <a:xfrm>
            <a:off x="415600" y="43045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1" name="Google Shape;81;g15ee82d7b54_0_494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ee82d7b54_0_498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5ee82d7b54_0_500"/>
          <p:cNvSpPr txBox="1"/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9" name="Google Shape;19;g15ee82d7b54_0_500"/>
          <p:cNvSpPr txBox="1"/>
          <p:nvPr>
            <p:ph idx="1" type="body"/>
          </p:nvPr>
        </p:nvSpPr>
        <p:spPr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" name="Google Shape;20;g15ee82d7b54_0_500"/>
          <p:cNvSpPr txBox="1"/>
          <p:nvPr>
            <p:ph idx="10" type="dt"/>
          </p:nvPr>
        </p:nvSpPr>
        <p:spPr>
          <a:xfrm>
            <a:off x="609600" y="6248400"/>
            <a:ext cx="284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g15ee82d7b54_0_500"/>
          <p:cNvSpPr txBox="1"/>
          <p:nvPr>
            <p:ph idx="11" type="ftr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5ee82d7b54_0_500"/>
          <p:cNvSpPr txBox="1"/>
          <p:nvPr>
            <p:ph idx="12" type="sldNum"/>
          </p:nvPr>
        </p:nvSpPr>
        <p:spPr>
          <a:xfrm>
            <a:off x="8737600" y="6248400"/>
            <a:ext cx="284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5ee82d7b54_0_506"/>
          <p:cNvSpPr txBox="1"/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5" name="Google Shape;25;g15ee82d7b54_0_506"/>
          <p:cNvSpPr txBox="1"/>
          <p:nvPr>
            <p:ph idx="1" type="body"/>
          </p:nvPr>
        </p:nvSpPr>
        <p:spPr>
          <a:xfrm>
            <a:off x="609600" y="1600200"/>
            <a:ext cx="53847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●"/>
              <a:defRPr sz="2800"/>
            </a:lvl1pPr>
            <a:lvl2pPr indent="-381000" lvl="1" marL="9144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○"/>
              <a:defRPr sz="2400"/>
            </a:lvl2pPr>
            <a:lvl3pPr indent="-355600" lvl="2" marL="1371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■"/>
              <a:defRPr sz="2000"/>
            </a:lvl3pPr>
            <a:lvl4pPr indent="-342900" lvl="3" marL="1828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■"/>
              <a:defRPr sz="1800"/>
            </a:lvl9pPr>
          </a:lstStyle>
          <a:p/>
        </p:txBody>
      </p:sp>
      <p:sp>
        <p:nvSpPr>
          <p:cNvPr id="26" name="Google Shape;26;g15ee82d7b54_0_506"/>
          <p:cNvSpPr txBox="1"/>
          <p:nvPr>
            <p:ph idx="2" type="body"/>
          </p:nvPr>
        </p:nvSpPr>
        <p:spPr>
          <a:xfrm>
            <a:off x="6197600" y="1600200"/>
            <a:ext cx="53847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●"/>
              <a:defRPr sz="2800"/>
            </a:lvl1pPr>
            <a:lvl2pPr indent="-381000" lvl="1" marL="9144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○"/>
              <a:defRPr sz="2400"/>
            </a:lvl2pPr>
            <a:lvl3pPr indent="-355600" lvl="2" marL="1371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■"/>
              <a:defRPr sz="2000"/>
            </a:lvl3pPr>
            <a:lvl4pPr indent="-342900" lvl="3" marL="1828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■"/>
              <a:defRPr sz="1800"/>
            </a:lvl9pPr>
          </a:lstStyle>
          <a:p/>
        </p:txBody>
      </p:sp>
      <p:sp>
        <p:nvSpPr>
          <p:cNvPr id="27" name="Google Shape;27;g15ee82d7b54_0_506"/>
          <p:cNvSpPr txBox="1"/>
          <p:nvPr>
            <p:ph idx="10" type="dt"/>
          </p:nvPr>
        </p:nvSpPr>
        <p:spPr>
          <a:xfrm>
            <a:off x="609600" y="6248400"/>
            <a:ext cx="284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15ee82d7b54_0_506"/>
          <p:cNvSpPr txBox="1"/>
          <p:nvPr>
            <p:ph idx="11" type="ftr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5ee82d7b54_0_506"/>
          <p:cNvSpPr txBox="1"/>
          <p:nvPr>
            <p:ph idx="12" type="sldNum"/>
          </p:nvPr>
        </p:nvSpPr>
        <p:spPr>
          <a:xfrm>
            <a:off x="8737600" y="6248400"/>
            <a:ext cx="284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5ee82d7b54_0_51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2" name="Google Shape;32;g15ee82d7b54_0_513"/>
          <p:cNvSpPr txBox="1"/>
          <p:nvPr>
            <p:ph idx="1" type="body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g15ee82d7b54_0_513"/>
          <p:cNvSpPr txBox="1"/>
          <p:nvPr>
            <p:ph idx="2" type="body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●"/>
              <a:defRPr sz="2400"/>
            </a:lvl1pPr>
            <a:lvl2pPr indent="-355600" lvl="1" marL="914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sz="2000"/>
            </a:lvl2pPr>
            <a:lvl3pPr indent="-3429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■"/>
              <a:defRPr sz="1800"/>
            </a:lvl3pPr>
            <a:lvl4pPr indent="-330200" lvl="3" marL="1828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9pPr>
          </a:lstStyle>
          <a:p/>
        </p:txBody>
      </p:sp>
      <p:sp>
        <p:nvSpPr>
          <p:cNvPr id="34" name="Google Shape;34;g15ee82d7b54_0_513"/>
          <p:cNvSpPr txBox="1"/>
          <p:nvPr>
            <p:ph idx="3" type="body"/>
          </p:nvPr>
        </p:nvSpPr>
        <p:spPr>
          <a:xfrm>
            <a:off x="6193368" y="1535113"/>
            <a:ext cx="5388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g15ee82d7b54_0_513"/>
          <p:cNvSpPr txBox="1"/>
          <p:nvPr>
            <p:ph idx="4" type="body"/>
          </p:nvPr>
        </p:nvSpPr>
        <p:spPr>
          <a:xfrm>
            <a:off x="6193368" y="2174875"/>
            <a:ext cx="5388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●"/>
              <a:defRPr sz="2400"/>
            </a:lvl1pPr>
            <a:lvl2pPr indent="-355600" lvl="1" marL="914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sz="2000"/>
            </a:lvl2pPr>
            <a:lvl3pPr indent="-3429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■"/>
              <a:defRPr sz="1800"/>
            </a:lvl3pPr>
            <a:lvl4pPr indent="-330200" lvl="3" marL="1828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9pPr>
          </a:lstStyle>
          <a:p/>
        </p:txBody>
      </p:sp>
      <p:sp>
        <p:nvSpPr>
          <p:cNvPr id="36" name="Google Shape;36;g15ee82d7b54_0_513"/>
          <p:cNvSpPr txBox="1"/>
          <p:nvPr>
            <p:ph idx="10" type="dt"/>
          </p:nvPr>
        </p:nvSpPr>
        <p:spPr>
          <a:xfrm>
            <a:off x="609600" y="6248400"/>
            <a:ext cx="284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g15ee82d7b54_0_513"/>
          <p:cNvSpPr txBox="1"/>
          <p:nvPr>
            <p:ph idx="11" type="ftr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g15ee82d7b54_0_513"/>
          <p:cNvSpPr txBox="1"/>
          <p:nvPr>
            <p:ph idx="12" type="sldNum"/>
          </p:nvPr>
        </p:nvSpPr>
        <p:spPr>
          <a:xfrm>
            <a:off x="8737600" y="6248400"/>
            <a:ext cx="284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5ee82d7b54_0_522"/>
          <p:cNvSpPr txBox="1"/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1" name="Google Shape;41;g15ee82d7b54_0_522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g15ee82d7b54_0_522"/>
          <p:cNvSpPr txBox="1"/>
          <p:nvPr>
            <p:ph idx="1" type="body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3" name="Google Shape;43;g15ee82d7b54_0_522"/>
          <p:cNvSpPr txBox="1"/>
          <p:nvPr>
            <p:ph idx="10" type="dt"/>
          </p:nvPr>
        </p:nvSpPr>
        <p:spPr>
          <a:xfrm>
            <a:off x="609600" y="6248400"/>
            <a:ext cx="284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g15ee82d7b54_0_522"/>
          <p:cNvSpPr txBox="1"/>
          <p:nvPr>
            <p:ph idx="11" type="ftr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g15ee82d7b54_0_522"/>
          <p:cNvSpPr txBox="1"/>
          <p:nvPr>
            <p:ph idx="12" type="sldNum"/>
          </p:nvPr>
        </p:nvSpPr>
        <p:spPr>
          <a:xfrm>
            <a:off x="8737600" y="6248400"/>
            <a:ext cx="284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5ee82d7b54_0_462"/>
          <p:cNvSpPr txBox="1"/>
          <p:nvPr>
            <p:ph type="title"/>
          </p:nvPr>
        </p:nvSpPr>
        <p:spPr>
          <a:xfrm>
            <a:off x="895000" y="2855000"/>
            <a:ext cx="104697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8" name="Google Shape;48;g15ee82d7b54_0_462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5ee82d7b54_0_46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1" name="Google Shape;51;g15ee82d7b54_0_46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2" name="Google Shape;52;g15ee82d7b54_0_465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5ee82d7b54_0_46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5" name="Google Shape;55;g15ee82d7b54_0_469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6" name="Google Shape;56;g15ee82d7b54_0_469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7" name="Google Shape;57;g15ee82d7b54_0_469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5ee82d7b54_0_47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0" name="Google Shape;60;g15ee82d7b54_0_474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5ee82d7b54_0_45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b="0" i="0" sz="4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b="0" i="0" sz="4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b="0" i="0" sz="4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b="0" i="0" sz="4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b="0" i="0" sz="4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b="0" i="0" sz="4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b="0" i="0" sz="4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b="0" i="0" sz="4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b="0" i="0" sz="4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g15ee82d7b54_0_45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Char char="●"/>
              <a:defRPr b="0" i="0" sz="2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b="0" i="0" sz="19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b="0" i="0" sz="19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b="0" i="0" sz="19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b="0" i="0" sz="19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b="0" i="0" sz="19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b="0" i="0" sz="19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b="0" i="0" sz="19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b="0" i="0" sz="19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g15ee82d7b54_0_450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9"/>
          <p:cNvSpPr txBox="1"/>
          <p:nvPr>
            <p:ph type="ctrTitle"/>
          </p:nvPr>
        </p:nvSpPr>
        <p:spPr>
          <a:xfrm>
            <a:off x="895010" y="1244867"/>
            <a:ext cx="10401900" cy="23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Session 4</a:t>
            </a:r>
            <a:endParaRPr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Freeing Others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89" name="Google Shape;8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8"/>
          <p:cNvSpPr txBox="1"/>
          <p:nvPr>
            <p:ph type="title"/>
          </p:nvPr>
        </p:nvSpPr>
        <p:spPr>
          <a:xfrm>
            <a:off x="609600" y="228600"/>
            <a:ext cx="10972800" cy="971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Sources of Bondage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54" name="Google Shape;154;p68"/>
          <p:cNvSpPr txBox="1"/>
          <p:nvPr>
            <p:ph idx="1" type="body"/>
          </p:nvPr>
        </p:nvSpPr>
        <p:spPr>
          <a:xfrm>
            <a:off x="609599" y="1200150"/>
            <a:ext cx="5857875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Unconfessed/Unrepentant Sin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Unresolved Emotional Wounds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Memories, Lies, Emotional Responses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Unforgiveness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Vows &amp; Self-Curses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Occult Issues &amp; False Spirituality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Soul Ties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Sexual activity &amp;/or emotional intimacy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Generational Issues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Curses, Sins, Trauma</a:t>
            </a:r>
            <a:endParaRPr/>
          </a:p>
        </p:txBody>
      </p:sp>
      <p:pic>
        <p:nvPicPr>
          <p:cNvPr id="155" name="Google Shape;155;p6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1175" y="2205037"/>
            <a:ext cx="4514850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9"/>
          <p:cNvSpPr txBox="1"/>
          <p:nvPr>
            <p:ph type="title"/>
          </p:nvPr>
        </p:nvSpPr>
        <p:spPr>
          <a:xfrm>
            <a:off x="609600" y="228600"/>
            <a:ext cx="10972800" cy="79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Finding Point of Attachment/“Ground”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62" name="Google Shape;162;p69"/>
          <p:cNvSpPr txBox="1"/>
          <p:nvPr>
            <p:ph idx="1" type="body"/>
          </p:nvPr>
        </p:nvSpPr>
        <p:spPr>
          <a:xfrm>
            <a:off x="609600" y="1019175"/>
            <a:ext cx="7482214" cy="507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Always verify what you hear!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Three Sources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God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Person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Interview reveals source (their history)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Sometimes they know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Enemy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Through interrogation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The type of enemy can tell a LOT</a:t>
            </a:r>
            <a:endParaRPr/>
          </a:p>
          <a:p>
            <a:pPr indent="-228600" lvl="3" marL="160020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●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 enemy’s name can reveal source</a:t>
            </a:r>
            <a:endParaRPr/>
          </a:p>
        </p:txBody>
      </p:sp>
      <p:pic>
        <p:nvPicPr>
          <p:cNvPr id="163" name="Google Shape;163;p6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4677" y="1309687"/>
            <a:ext cx="2398819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 txBox="1"/>
          <p:nvPr>
            <p:ph type="title"/>
          </p:nvPr>
        </p:nvSpPr>
        <p:spPr>
          <a:xfrm>
            <a:off x="609600" y="228600"/>
            <a:ext cx="10972800" cy="895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C.Q.’s: Getting Info from/about the Enemy?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70" name="Google Shape;170;p70"/>
          <p:cNvSpPr txBox="1"/>
          <p:nvPr>
            <p:ph idx="1" type="body"/>
          </p:nvPr>
        </p:nvSpPr>
        <p:spPr>
          <a:xfrm>
            <a:off x="609600" y="1123950"/>
            <a:ext cx="10972800" cy="4972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Some (wrongly) think the enemy can’t speak the truth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They did with Jesus…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God can—and does—force them to reveal things they want to keep secret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They are weakened when compelled to reveal truth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Jesus Himself sought background information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From enemy: Luke 8:30: The enemy’s name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From family member: Mark 9:21: Asked the boy’s father for background information</a:t>
            </a:r>
            <a:endParaRPr/>
          </a:p>
          <a:p>
            <a:pPr indent="-1079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1" name="Google Shape;17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 txBox="1"/>
          <p:nvPr>
            <p:ph type="title"/>
          </p:nvPr>
        </p:nvSpPr>
        <p:spPr>
          <a:xfrm>
            <a:off x="609600" y="228600"/>
            <a:ext cx="10972800" cy="781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Clearing the Ground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77" name="Google Shape;177;p71"/>
          <p:cNvSpPr txBox="1"/>
          <p:nvPr>
            <p:ph idx="1" type="body"/>
          </p:nvPr>
        </p:nvSpPr>
        <p:spPr>
          <a:xfrm>
            <a:off x="609600" y="1009650"/>
            <a:ext cx="10972800" cy="5086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Confession and Renunciation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Sins, false beliefs, inner vows, resentments, ungodly desires, etc.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Forgiving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Healing of Memories/Emotional Wounds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Cutting of Soul Ties &amp; Ties to Ancestral Sins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Breaking of ALL Ties to Occult/False Religions/Non-Christ-centered Spiritualities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Removing and destroying occult/idolatrous objects/literature/images...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Re-Commitment of Self/Faculties/Emotions/Etc. to Jesus</a:t>
            </a:r>
            <a:endParaRPr/>
          </a:p>
          <a:p>
            <a:pPr indent="-1397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8" name="Google Shape;17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 txBox="1"/>
          <p:nvPr>
            <p:ph type="title"/>
          </p:nvPr>
        </p:nvSpPr>
        <p:spPr>
          <a:xfrm>
            <a:off x="609600" y="228600"/>
            <a:ext cx="10972800" cy="781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Getting Particular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84" name="Google Shape;184;p72"/>
          <p:cNvSpPr txBox="1"/>
          <p:nvPr>
            <p:ph idx="1" type="body"/>
          </p:nvPr>
        </p:nvSpPr>
        <p:spPr>
          <a:xfrm>
            <a:off x="609600" y="923925"/>
            <a:ext cx="10972800" cy="517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Much of this can be done through repeat-after-me prayers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Benefit in “The Steps to Freedom in Christ” and “Unbound” models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Healing of memories controversial in some circles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Some believe use of imagination in prayer to be a New Age method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Should be as holistic and comprehensive as possible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Care for the whole person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Vows &amp; Curses: Can be tough to break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Can be sealed or implemented systematically, e.g., secret society oaths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Need to watch for interference during every activity</a:t>
            </a:r>
            <a:endParaRPr/>
          </a:p>
        </p:txBody>
      </p:sp>
      <p:pic>
        <p:nvPicPr>
          <p:cNvPr id="185" name="Google Shape;18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 txBox="1"/>
          <p:nvPr>
            <p:ph type="title"/>
          </p:nvPr>
        </p:nvSpPr>
        <p:spPr>
          <a:xfrm>
            <a:off x="609600" y="228600"/>
            <a:ext cx="10972800" cy="823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Addressing the Spirits: Using Authority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91" name="Google Shape;191;p73"/>
          <p:cNvSpPr txBox="1"/>
          <p:nvPr>
            <p:ph idx="1" type="body"/>
          </p:nvPr>
        </p:nvSpPr>
        <p:spPr>
          <a:xfrm>
            <a:off x="609600" y="1052186"/>
            <a:ext cx="10972800" cy="5043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Only need to confront the spirits enough to help the person act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Sometimes the best course is for them to push through opposition!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Sometimes have to directly confront the enemy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Person’s will or mind may be too weak to engage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Weaken the enemy &amp; strengthen the person’s will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Means bouncing between confronting the enemy &amp; working w/recipient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May sometimes be led to command the spirits to depart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All believers have authority to expel demons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May be enhanced by ordination/appointment; protection in the latter</a:t>
            </a:r>
            <a:endParaRPr/>
          </a:p>
        </p:txBody>
      </p:sp>
      <p:pic>
        <p:nvPicPr>
          <p:cNvPr id="192" name="Google Shape;19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 txBox="1"/>
          <p:nvPr>
            <p:ph type="title"/>
          </p:nvPr>
        </p:nvSpPr>
        <p:spPr>
          <a:xfrm>
            <a:off x="609600" y="228600"/>
            <a:ext cx="109728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Kicking Them Out: More Particulars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98" name="Google Shape;198;p74"/>
          <p:cNvSpPr txBox="1"/>
          <p:nvPr>
            <p:ph idx="1" type="body"/>
          </p:nvPr>
        </p:nvSpPr>
        <p:spPr>
          <a:xfrm>
            <a:off x="609600" y="971551"/>
            <a:ext cx="10972800" cy="512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When commanding demons to leave, command them to go: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Silently: No big manifestations &amp; no communicating with other spirits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Directly: No detours to mess with other people or do other evil works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Immediately: No delaying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Recommend commanding them to go Jesus for Him to deal with them as He wills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Why not to the Cross, to the abyss, to hell, or back to Satan?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Seem to be bound by time but not space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He 100% has the authority to send them to the abyss or hell but we may not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They’d actually rather face Jesus than Satan so may be more resistant to leave</a:t>
            </a:r>
            <a:endParaRPr/>
          </a:p>
        </p:txBody>
      </p:sp>
      <p:pic>
        <p:nvPicPr>
          <p:cNvPr id="199" name="Google Shape;19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 txBox="1"/>
          <p:nvPr>
            <p:ph type="title"/>
          </p:nvPr>
        </p:nvSpPr>
        <p:spPr>
          <a:xfrm>
            <a:off x="609600" y="228600"/>
            <a:ext cx="10972800" cy="898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Wrap-up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05" name="Google Shape;205;p75"/>
          <p:cNvSpPr txBox="1"/>
          <p:nvPr>
            <p:ph idx="1" type="body"/>
          </p:nvPr>
        </p:nvSpPr>
        <p:spPr>
          <a:xfrm>
            <a:off x="609600" y="1127342"/>
            <a:ext cx="10972800" cy="4968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Always ask the Lord to fill &amp; cleanse any place left empty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Avoid the return w/others, a la Matt. 12:43-45/Luke 11:24-26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Good to pray a sealing of the healing w/the blood of Jesus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Usually need to do some counseling for continued healing/growth or how to stay free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Shouldn’t be the focus of the session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Some need to be put into a life-giving community/body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Follow-up is always needed for all of us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We’re never fully healed this side of the Resurrection!</a:t>
            </a:r>
            <a:endParaRPr/>
          </a:p>
        </p:txBody>
      </p:sp>
      <p:pic>
        <p:nvPicPr>
          <p:cNvPr id="206" name="Google Shape;20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6"/>
          <p:cNvSpPr txBox="1"/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Exorcise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12" name="Google Shape;212;p76"/>
          <p:cNvSpPr txBox="1"/>
          <p:nvPr>
            <p:ph idx="1" type="body"/>
          </p:nvPr>
        </p:nvSpPr>
        <p:spPr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Get in groups of 3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Cast a demon out of someone in your trio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JUST KIDDING! ☺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3" name="Google Shape;213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7"/>
          <p:cNvSpPr txBox="1"/>
          <p:nvPr>
            <p:ph type="ctrTitle"/>
          </p:nvPr>
        </p:nvSpPr>
        <p:spPr>
          <a:xfrm>
            <a:off x="895010" y="1321067"/>
            <a:ext cx="10401900" cy="23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Questions?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19" name="Google Shape;219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0"/>
          <p:cNvSpPr txBox="1"/>
          <p:nvPr>
            <p:ph type="title"/>
          </p:nvPr>
        </p:nvSpPr>
        <p:spPr>
          <a:xfrm>
            <a:off x="609600" y="228600"/>
            <a:ext cx="10972800" cy="828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Slaying Misconceptions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5" name="Google Shape;95;p60"/>
          <p:cNvSpPr txBox="1"/>
          <p:nvPr>
            <p:ph idx="1" type="body"/>
          </p:nvPr>
        </p:nvSpPr>
        <p:spPr>
          <a:xfrm>
            <a:off x="609600" y="1057275"/>
            <a:ext cx="5384800" cy="5038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People think it’s always this 🡪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Hint: It’s not!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God, demons, and most people aren’t deaf, so volume’s pointless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 are emotional antics!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God in us is &gt; the enemy. Period.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They want us to be afraid. Don’t be!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Can it be complicated? So what?!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Life—and people—are messy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It’s not always a crisis</a:t>
            </a:r>
            <a:endParaRPr/>
          </a:p>
        </p:txBody>
      </p:sp>
      <p:pic>
        <p:nvPicPr>
          <p:cNvPr descr="Scene from &quot;The Exorcist&quot;" id="96" name="Google Shape;96;p6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00" y="1824037"/>
            <a:ext cx="4514850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1"/>
          <p:cNvSpPr txBox="1"/>
          <p:nvPr>
            <p:ph type="title"/>
          </p:nvPr>
        </p:nvSpPr>
        <p:spPr>
          <a:xfrm>
            <a:off x="609600" y="228600"/>
            <a:ext cx="10972800" cy="981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Jesus is Lord &amp; Focus of the Ministry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descr="A person riding a lion&#10;&#10;Description automatically generated with medium confidence" id="103" name="Google Shape;103;p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300" y="2057400"/>
            <a:ext cx="4191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1"/>
          <p:cNvSpPr txBox="1"/>
          <p:nvPr>
            <p:ph idx="2" type="body"/>
          </p:nvPr>
        </p:nvSpPr>
        <p:spPr>
          <a:xfrm>
            <a:off x="5724525" y="1133475"/>
            <a:ext cx="5857875" cy="4962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It’s about bringing people closer to Jesus, not just about freeing them from the enemy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Goal is to help them know Him better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It’s not about us or our knowledge, or even our connection to God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Pride is a leading temptation in this ministry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Have to know our own sins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Humility: Possible reason we face backlash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Working as a team highlights Him</a:t>
            </a:r>
            <a:endParaRPr/>
          </a:p>
        </p:txBody>
      </p:sp>
      <p:pic>
        <p:nvPicPr>
          <p:cNvPr id="105" name="Google Shape;105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2"/>
          <p:cNvSpPr txBox="1"/>
          <p:nvPr>
            <p:ph type="title"/>
          </p:nvPr>
        </p:nvSpPr>
        <p:spPr>
          <a:xfrm>
            <a:off x="609600" y="228600"/>
            <a:ext cx="10972800" cy="819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 Process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11" name="Google Shape;111;p62"/>
          <p:cNvSpPr txBox="1"/>
          <p:nvPr>
            <p:ph idx="1" type="body"/>
          </p:nvPr>
        </p:nvSpPr>
        <p:spPr>
          <a:xfrm>
            <a:off x="609600" y="1047750"/>
            <a:ext cx="10972800" cy="5048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Discern need to address demonic bondage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Cut off enemy communications &amp; prohibit manifestations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Uncover &amp; address sources of demonic attachments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Expel spirits (if they’re still there)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Pray for filling with and cleansing by Holy Spirit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Seal with the blood of Jesus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Counsel the individual on discipleship needs &amp; assist as needed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Follow-up as necessary</a:t>
            </a:r>
            <a:endParaRPr/>
          </a:p>
        </p:txBody>
      </p:sp>
      <p:pic>
        <p:nvPicPr>
          <p:cNvPr id="112" name="Google Shape;11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3"/>
          <p:cNvSpPr txBox="1"/>
          <p:nvPr>
            <p:ph type="title"/>
          </p:nvPr>
        </p:nvSpPr>
        <p:spPr>
          <a:xfrm>
            <a:off x="609600" y="228600"/>
            <a:ext cx="10972800" cy="848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Keys to the Process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18" name="Google Shape;118;p63"/>
          <p:cNvSpPr txBox="1"/>
          <p:nvPr>
            <p:ph idx="1" type="body"/>
          </p:nvPr>
        </p:nvSpPr>
        <p:spPr>
          <a:xfrm>
            <a:off x="609600" y="1077239"/>
            <a:ext cx="10972800" cy="501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James 4:7: “Submit therefore to God. Resist the devil and he will flee from you.”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whole process is about helping the person do this!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Engage the person’s will as much as possible in the process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They need to invite Jesus to address sources of attachment and do whatever is needed for them to be removed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They must renounce the spirits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Often important for them to command them to leave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This can be the key point in the process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MUST be guided by the Lord yourself—the process is His!</a:t>
            </a:r>
            <a:endParaRPr/>
          </a:p>
        </p:txBody>
      </p:sp>
      <p:pic>
        <p:nvPicPr>
          <p:cNvPr id="119" name="Google Shape;11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4"/>
          <p:cNvSpPr txBox="1"/>
          <p:nvPr>
            <p:ph type="title"/>
          </p:nvPr>
        </p:nvSpPr>
        <p:spPr>
          <a:xfrm>
            <a:off x="609600" y="2286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Bondage: A Few Basic Points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25" name="Google Shape;125;p64"/>
          <p:cNvSpPr txBox="1"/>
          <p:nvPr>
            <p:ph idx="1" type="body"/>
          </p:nvPr>
        </p:nvSpPr>
        <p:spPr>
          <a:xfrm>
            <a:off x="609600" y="1076325"/>
            <a:ext cx="10972800" cy="501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Severity = Number + Type + Amount of Garbage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greater the numbers, the greater the severity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Some types strong than others (occult/idolatry spirits usually stronger)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more garbage there is, the stronger the hold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More Open Doors=More &amp; Better-Fed “Guests”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Active Christian growth helps weaken bondage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Clusters are more common than not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Types of Demons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Correspond to function and association—can help locate attachments</a:t>
            </a:r>
            <a:endParaRPr/>
          </a:p>
        </p:txBody>
      </p:sp>
      <p:pic>
        <p:nvPicPr>
          <p:cNvPr id="126" name="Google Shape;12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5"/>
          <p:cNvSpPr txBox="1"/>
          <p:nvPr>
            <p:ph type="title"/>
          </p:nvPr>
        </p:nvSpPr>
        <p:spPr>
          <a:xfrm>
            <a:off x="609600" y="228600"/>
            <a:ext cx="10972800" cy="866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Recognizing Bondage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32" name="Google Shape;132;p65"/>
          <p:cNvSpPr txBox="1"/>
          <p:nvPr>
            <p:ph idx="1" type="body"/>
          </p:nvPr>
        </p:nvSpPr>
        <p:spPr>
          <a:xfrm>
            <a:off x="609600" y="981075"/>
            <a:ext cx="10972800" cy="511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Their history reveals potential open doors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Problems have kept going in spite of best/right efforts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 spirit manifests in some way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 response to command to manifest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At revealing times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E.g., Disruptive reaction to ministry</a:t>
            </a:r>
            <a:endParaRPr/>
          </a:p>
          <a:p>
            <a:pPr indent="-228600" lvl="3" marL="1600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Direct manifestations</a:t>
            </a:r>
            <a:endParaRPr/>
          </a:p>
          <a:p>
            <a:pPr indent="-228600" lvl="3" marL="1600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Subtle(-ish) interference: Mood changes, intrusive thoughts, trouble focusing, physical issues, team comes under attack, ministry halts, false Jesus/images, distortions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God reveals it</a:t>
            </a:r>
            <a:endParaRPr/>
          </a:p>
        </p:txBody>
      </p:sp>
      <p:pic>
        <p:nvPicPr>
          <p:cNvPr id="133" name="Google Shape;13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6"/>
          <p:cNvSpPr txBox="1"/>
          <p:nvPr>
            <p:ph type="title"/>
          </p:nvPr>
        </p:nvSpPr>
        <p:spPr>
          <a:xfrm>
            <a:off x="609600" y="228600"/>
            <a:ext cx="10972800" cy="1000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C.Q.s: What About Mental Health Issues?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39" name="Google Shape;139;p66"/>
          <p:cNvSpPr txBox="1"/>
          <p:nvPr>
            <p:ph idx="1" type="body"/>
          </p:nvPr>
        </p:nvSpPr>
        <p:spPr>
          <a:xfrm>
            <a:off x="609600" y="1095375"/>
            <a:ext cx="10972800" cy="500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Can be tricky to differentiate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Not always “Either/Or”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Check the background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Family history, trauma, occult involvement, pagan worship, etc.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Mental health issues &amp; demonization often have different sources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Demons act differently, so you can test for their presence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Watch for resistance while removing ground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Can use commands &amp; sacramentals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b="1" i="1" lang="en-US">
                <a:latin typeface="Times New Roman"/>
                <a:ea typeface="Times New Roman"/>
                <a:cs typeface="Times New Roman"/>
                <a:sym typeface="Times New Roman"/>
              </a:rPr>
              <a:t>Be suspect of personal claims of demonization!</a:t>
            </a:r>
            <a:endParaRPr/>
          </a:p>
          <a:p>
            <a:pPr indent="-1397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Google Shape;14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7"/>
          <p:cNvSpPr txBox="1"/>
          <p:nvPr>
            <p:ph type="title"/>
          </p:nvPr>
        </p:nvSpPr>
        <p:spPr>
          <a:xfrm>
            <a:off x="609600" y="228600"/>
            <a:ext cx="10972800" cy="695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Preparing the Battlespace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146" name="Google Shape;146;p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425" y="1924050"/>
            <a:ext cx="4514850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7"/>
          <p:cNvSpPr txBox="1"/>
          <p:nvPr>
            <p:ph idx="2" type="body"/>
          </p:nvPr>
        </p:nvSpPr>
        <p:spPr>
          <a:xfrm>
            <a:off x="5724525" y="1038225"/>
            <a:ext cx="5857875" cy="5057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Request Lord’s presence &amp; reign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Good to ask Him to send angels to help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Forbid communication &amp; manifestations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Between every enemy spirit present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Between those present and those elsewhere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Between every enemy spirit and the minds of everyone present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Unless commanded in Jesus’ Name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Forbid any interference</a:t>
            </a:r>
            <a:endParaRPr/>
          </a:p>
        </p:txBody>
      </p:sp>
      <p:pic>
        <p:nvPicPr>
          <p:cNvPr id="148" name="Google Shape;14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05" y="5468203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2021-12-26T20:46:54Z</dcterms:created>
  <dc:creator>Benjamin McEntire</dc:creator>
</cp:coreProperties>
</file>